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9" r:id="rId3"/>
    <p:sldId id="277" r:id="rId4"/>
    <p:sldId id="278" r:id="rId5"/>
    <p:sldId id="276" r:id="rId6"/>
    <p:sldId id="280" r:id="rId7"/>
    <p:sldId id="28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181B14"/>
    <a:srgbClr val="2A3D23"/>
    <a:srgbClr val="022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18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94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8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50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75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99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37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9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4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84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775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40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1C5BB-3ABF-46FD-B0A6-0E61C06D5611}" type="datetimeFigureOut">
              <a:rPr lang="it-IT" smtClean="0"/>
              <a:t>12/02/2020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6C7B3-E8AB-401D-8D96-6D6C0080B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71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jp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mv"/><Relationship Id="rId7" Type="http://schemas.microsoft.com/office/2007/relationships/hdphoto" Target="../media/hdphoto1.wdp"/><Relationship Id="rId2" Type="http://schemas.microsoft.com/office/2007/relationships/media" Target="../media/media6.wmv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video" Target="../media/media7.wm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0"/>
            <a:ext cx="7628709" cy="6858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286334" y="5241850"/>
            <a:ext cx="3685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J.-P. </a:t>
            </a:r>
            <a:r>
              <a:rPr lang="it-IT" sz="12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Ponnelle</a:t>
            </a:r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, </a:t>
            </a:r>
            <a:r>
              <a:rPr lang="it-IT" sz="12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Orff</a:t>
            </a:r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: Carmina Burana (1975)</a:t>
            </a:r>
          </a:p>
          <a:p>
            <a:pPr algn="r"/>
            <a:r>
              <a:rPr lang="it-IT" sz="12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Münchner</a:t>
            </a:r>
            <a:r>
              <a:rPr lang="it-IT" sz="12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 </a:t>
            </a:r>
            <a:r>
              <a:rPr lang="it-IT" sz="12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Rundfunkorchester</a:t>
            </a:r>
            <a:r>
              <a:rPr lang="it-IT" sz="12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 / K. </a:t>
            </a:r>
            <a:r>
              <a:rPr lang="it-IT" sz="12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Eichhorn</a:t>
            </a:r>
            <a:endParaRPr lang="it-IT" sz="1200" dirty="0">
              <a:solidFill>
                <a:srgbClr val="666666"/>
              </a:solidFill>
              <a:latin typeface="Brother Deluxe 1350 Font" panose="02000506000000020000" pitchFamily="2" charset="0"/>
            </a:endParaRPr>
          </a:p>
        </p:txBody>
      </p:sp>
      <p:pic>
        <p:nvPicPr>
          <p:cNvPr id="3" name="pon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8"/>
                  <p14:fade in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46671"/>
            <a:ext cx="6090704" cy="4452088"/>
          </a:xfrm>
          <a:prstGeom prst="rect">
            <a:avLst/>
          </a:prstGeom>
        </p:spPr>
      </p:pic>
      <p:cxnSp>
        <p:nvCxnSpPr>
          <p:cNvPr id="14" name="Connettore diritto 13"/>
          <p:cNvCxnSpPr/>
          <p:nvPr/>
        </p:nvCxnSpPr>
        <p:spPr>
          <a:xfrm flipV="1">
            <a:off x="0" y="5097373"/>
            <a:ext cx="6090704" cy="138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05" y="646670"/>
            <a:ext cx="3053296" cy="379703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112648" y="4511212"/>
            <a:ext cx="27719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Herrad</a:t>
            </a:r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 of </a:t>
            </a:r>
            <a:r>
              <a:rPr lang="it-IT" sz="10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Landsberg</a:t>
            </a:r>
            <a:endParaRPr lang="it-IT" sz="1000" dirty="0">
              <a:solidFill>
                <a:schemeClr val="bg1">
                  <a:lumMod val="90000"/>
                </a:schemeClr>
              </a:solidFill>
              <a:latin typeface="Brother Deluxe 1350 Font" panose="02000506000000020000" pitchFamily="2" charset="0"/>
            </a:endParaRPr>
          </a:p>
          <a:p>
            <a:r>
              <a:rPr lang="it-IT" sz="10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Philosophia</a:t>
            </a:r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 et </a:t>
            </a:r>
            <a:r>
              <a:rPr lang="it-IT" sz="10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septem</a:t>
            </a:r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 </a:t>
            </a:r>
            <a:r>
              <a:rPr lang="it-IT" sz="10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artes</a:t>
            </a:r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 </a:t>
            </a:r>
            <a:r>
              <a:rPr lang="it-IT" sz="10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liberales</a:t>
            </a:r>
            <a:endParaRPr lang="it-IT" sz="1000" dirty="0">
              <a:solidFill>
                <a:schemeClr val="bg1">
                  <a:lumMod val="90000"/>
                </a:schemeClr>
              </a:solidFill>
              <a:latin typeface="Brother Deluxe 1350 Font" panose="02000506000000020000" pitchFamily="2" charset="0"/>
            </a:endParaRPr>
          </a:p>
          <a:p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da </a:t>
            </a:r>
            <a:r>
              <a:rPr lang="it-IT" sz="10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Hortus</a:t>
            </a:r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 </a:t>
            </a:r>
            <a:r>
              <a:rPr lang="it-IT" sz="10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deliciarum</a:t>
            </a:r>
            <a:endParaRPr lang="it-IT" sz="1000" dirty="0">
              <a:solidFill>
                <a:srgbClr val="666666"/>
              </a:solidFill>
              <a:latin typeface="Brother Deluxe 1350 Font" panose="02000506000000020000" pitchFamily="2" charset="0"/>
            </a:endParaRPr>
          </a:p>
          <a:p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ms. del xii sec. </a:t>
            </a:r>
            <a:r>
              <a:rPr lang="it-IT" sz="10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bibl</a:t>
            </a:r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. di Strasburgo</a:t>
            </a:r>
          </a:p>
          <a:p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bruciato nel 1870 (facsimile del 1818)</a:t>
            </a:r>
            <a:endParaRPr lang="it-IT" sz="1000" dirty="0">
              <a:solidFill>
                <a:srgbClr val="666666"/>
              </a:solidFill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0" y="646671"/>
            <a:ext cx="9144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6090704" y="0"/>
            <a:ext cx="0" cy="685800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626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0"/>
            <a:ext cx="7628709" cy="6858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286334" y="5241850"/>
            <a:ext cx="3685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J.-P. </a:t>
            </a:r>
            <a:r>
              <a:rPr lang="it-IT" sz="12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Ponnelle</a:t>
            </a:r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, </a:t>
            </a:r>
            <a:r>
              <a:rPr lang="it-IT" sz="12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Orff</a:t>
            </a:r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: Carmina Burana (1975)</a:t>
            </a:r>
          </a:p>
          <a:p>
            <a:pPr algn="r"/>
            <a:r>
              <a:rPr lang="it-IT" sz="12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Münchner</a:t>
            </a:r>
            <a:r>
              <a:rPr lang="it-IT" sz="12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 </a:t>
            </a:r>
            <a:r>
              <a:rPr lang="it-IT" sz="12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Rundfunkorchester</a:t>
            </a:r>
            <a:r>
              <a:rPr lang="it-IT" sz="12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 / K. </a:t>
            </a:r>
            <a:r>
              <a:rPr lang="it-IT" sz="12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Eichhorn</a:t>
            </a:r>
            <a:endParaRPr lang="it-IT" sz="1200" dirty="0">
              <a:solidFill>
                <a:srgbClr val="666666"/>
              </a:solidFill>
              <a:latin typeface="Brother Deluxe 1350 Font" panose="02000506000000020000" pitchFamily="2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90513" y="161056"/>
            <a:ext cx="239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La dama con l’unicorno (</a:t>
            </a:r>
            <a:r>
              <a:rPr lang="it-IT" sz="10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ca</a:t>
            </a:r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. 1500)</a:t>
            </a:r>
          </a:p>
          <a:p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Parigi, Museo </a:t>
            </a:r>
            <a:r>
              <a:rPr lang="it-IT" sz="10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Condé</a:t>
            </a:r>
            <a:endParaRPr lang="it-IT" sz="1000" dirty="0">
              <a:solidFill>
                <a:srgbClr val="666666"/>
              </a:solidFill>
            </a:endParaRPr>
          </a:p>
        </p:txBody>
      </p:sp>
      <p:pic>
        <p:nvPicPr>
          <p:cNvPr id="2" name="pon0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646670"/>
            <a:ext cx="6079733" cy="4444069"/>
          </a:xfrm>
          <a:prstGeom prst="rect">
            <a:avLst/>
          </a:prstGeom>
        </p:spPr>
      </p:pic>
      <p:cxnSp>
        <p:nvCxnSpPr>
          <p:cNvPr id="14" name="Connettore diritto 13"/>
          <p:cNvCxnSpPr/>
          <p:nvPr/>
        </p:nvCxnSpPr>
        <p:spPr>
          <a:xfrm flipV="1">
            <a:off x="0" y="5097373"/>
            <a:ext cx="6090704" cy="138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3" t="32905" r="8969" b="36816"/>
          <a:stretch/>
        </p:blipFill>
        <p:spPr>
          <a:xfrm>
            <a:off x="6101484" y="2786516"/>
            <a:ext cx="3053296" cy="23042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"/>
          <a:stretch/>
        </p:blipFill>
        <p:spPr>
          <a:xfrm>
            <a:off x="6101484" y="655361"/>
            <a:ext cx="3042322" cy="2139846"/>
          </a:xfrm>
          <a:prstGeom prst="rect">
            <a:avLst/>
          </a:prstGeom>
        </p:spPr>
      </p:pic>
      <p:cxnSp>
        <p:nvCxnSpPr>
          <p:cNvPr id="13" name="Connettore diritto 12"/>
          <p:cNvCxnSpPr/>
          <p:nvPr/>
        </p:nvCxnSpPr>
        <p:spPr>
          <a:xfrm flipV="1">
            <a:off x="6090704" y="0"/>
            <a:ext cx="0" cy="685800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0" y="646671"/>
            <a:ext cx="9144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101484" y="5233461"/>
            <a:ext cx="2515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Très riches heures du Duc de Berry</a:t>
            </a:r>
          </a:p>
          <a:p>
            <a:r>
              <a:rPr lang="fr-FR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(ca. XV sec.)</a:t>
            </a:r>
          </a:p>
          <a:p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Chantilly, Museo </a:t>
            </a:r>
            <a:r>
              <a:rPr lang="it-IT" sz="1000" dirty="0" err="1">
                <a:solidFill>
                  <a:srgbClr val="666666"/>
                </a:solidFill>
                <a:latin typeface="Brother Deluxe 1350 Font" panose="02000506000000020000" pitchFamily="2" charset="0"/>
              </a:rPr>
              <a:t>Condé</a:t>
            </a:r>
            <a:endParaRPr lang="it-IT" sz="1000" dirty="0">
              <a:solidFill>
                <a:srgbClr val="666666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1971413" y="2786516"/>
            <a:ext cx="780176" cy="988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3348970" y="2636912"/>
            <a:ext cx="780176" cy="988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6535854" y="1715975"/>
            <a:ext cx="767551" cy="10672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8051144" y="1651901"/>
            <a:ext cx="767551" cy="10672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62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0" grpId="0" animBg="1"/>
      <p:bldP spid="10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0"/>
            <a:ext cx="762870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" b="8381"/>
          <a:stretch/>
        </p:blipFill>
        <p:spPr>
          <a:xfrm>
            <a:off x="-2264" y="646669"/>
            <a:ext cx="6092966" cy="445070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645143" y="5215887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H. Bosch, Giardino delle delizie</a:t>
            </a:r>
          </a:p>
          <a:p>
            <a:pPr algn="r"/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Madrid, Museo del Prado</a:t>
            </a:r>
            <a:endParaRPr lang="it-IT" sz="1000" dirty="0">
              <a:solidFill>
                <a:srgbClr val="666666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01" y="646669"/>
            <a:ext cx="3053297" cy="569821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151692" y="5978331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H. Bosch, Nave dei folli</a:t>
            </a:r>
          </a:p>
          <a:p>
            <a:pPr algn="r"/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Parigi, Museo del Louvre</a:t>
            </a:r>
            <a:endParaRPr lang="it-IT" sz="1000" dirty="0">
              <a:solidFill>
                <a:srgbClr val="666666"/>
              </a:solidFill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0" y="646671"/>
            <a:ext cx="9144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6090704" y="0"/>
            <a:ext cx="0" cy="685800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0" y="5097373"/>
            <a:ext cx="6090704" cy="138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23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0"/>
            <a:ext cx="762870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" b="8381"/>
          <a:stretch/>
        </p:blipFill>
        <p:spPr>
          <a:xfrm>
            <a:off x="-2264" y="646669"/>
            <a:ext cx="6092966" cy="44507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01" y="646669"/>
            <a:ext cx="3053297" cy="569821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151692" y="5978331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H. Bosch, Nave dei folli</a:t>
            </a:r>
          </a:p>
          <a:p>
            <a:pPr algn="r"/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Parigi, Museo del Louvre</a:t>
            </a:r>
            <a:endParaRPr lang="it-IT" sz="1000" dirty="0">
              <a:solidFill>
                <a:srgbClr val="666666"/>
              </a:solidFill>
            </a:endParaRPr>
          </a:p>
        </p:txBody>
      </p:sp>
      <p:pic>
        <p:nvPicPr>
          <p:cNvPr id="2" name="pon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71"/>
                  <p14:fade in="2000" ou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45283"/>
            <a:ext cx="6090699" cy="4452085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0" y="646671"/>
            <a:ext cx="9144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6090704" y="0"/>
            <a:ext cx="0" cy="685800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0" y="5097373"/>
            <a:ext cx="6090704" cy="138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645143" y="5215887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H. Bosch, Giardino delle delizie</a:t>
            </a:r>
          </a:p>
          <a:p>
            <a:pPr algn="r"/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Madrid, Museo del Prado</a:t>
            </a:r>
            <a:endParaRPr lang="it-IT" sz="10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14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0"/>
            <a:ext cx="7628709" cy="6858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5" r="32031" b="20410"/>
          <a:stretch/>
        </p:blipFill>
        <p:spPr>
          <a:xfrm>
            <a:off x="6079251" y="646670"/>
            <a:ext cx="3053486" cy="4450701"/>
          </a:xfrm>
          <a:prstGeom prst="rect">
            <a:avLst/>
          </a:prstGeom>
        </p:spPr>
      </p:pic>
      <p:pic>
        <p:nvPicPr>
          <p:cNvPr id="20" name="pon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 out="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46669"/>
            <a:ext cx="6090704" cy="4452088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0" y="646671"/>
            <a:ext cx="9144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6090704" y="0"/>
            <a:ext cx="0" cy="685800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0" y="5097373"/>
            <a:ext cx="6090704" cy="138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e 20"/>
          <p:cNvSpPr/>
          <p:nvPr/>
        </p:nvSpPr>
        <p:spPr>
          <a:xfrm>
            <a:off x="6384852" y="1293343"/>
            <a:ext cx="767551" cy="10672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7713483" y="1437354"/>
            <a:ext cx="767551" cy="10672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6124343" y="5139316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H. Bosch, Il carro del fieno</a:t>
            </a:r>
          </a:p>
          <a:p>
            <a:r>
              <a:rPr lang="it-IT" sz="10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Madrid, Museo del Prado</a:t>
            </a:r>
            <a:endParaRPr lang="it-IT" sz="10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88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0"/>
            <a:ext cx="7628709" cy="68580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56" y="646671"/>
            <a:ext cx="4510847" cy="445070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5" r="32031" b="20410"/>
          <a:stretch/>
        </p:blipFill>
        <p:spPr>
          <a:xfrm>
            <a:off x="6090512" y="646671"/>
            <a:ext cx="3053486" cy="445070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06"/>
          <a:stretch/>
        </p:blipFill>
        <p:spPr>
          <a:xfrm>
            <a:off x="6090702" y="2785146"/>
            <a:ext cx="3053296" cy="231222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485426" y="5174738"/>
            <a:ext cx="1529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A&amp;M </a:t>
            </a:r>
            <a:r>
              <a:rPr lang="it-IT" sz="12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Records</a:t>
            </a:r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 1983</a:t>
            </a:r>
          </a:p>
        </p:txBody>
      </p:sp>
      <p:pic>
        <p:nvPicPr>
          <p:cNvPr id="3" name="manzar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3044" y="1393645"/>
            <a:ext cx="609600" cy="609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155690" y="5174737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R. </a:t>
            </a:r>
            <a:r>
              <a:rPr lang="it-IT" sz="12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Manzarek</a:t>
            </a:r>
            <a:endParaRPr lang="it-IT" sz="1200" dirty="0">
              <a:solidFill>
                <a:schemeClr val="bg1">
                  <a:lumMod val="90000"/>
                </a:schemeClr>
              </a:solidFill>
              <a:latin typeface="Brother Deluxe 1350 Font" panose="02000506000000020000" pitchFamily="2" charset="0"/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0" y="646671"/>
            <a:ext cx="9144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6090704" y="0"/>
            <a:ext cx="0" cy="685800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0" y="5097373"/>
            <a:ext cx="6090704" cy="1386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/>
          <p:cNvGrpSpPr/>
          <p:nvPr/>
        </p:nvGrpSpPr>
        <p:grpSpPr>
          <a:xfrm>
            <a:off x="0" y="2872021"/>
            <a:ext cx="3850548" cy="3324011"/>
            <a:chOff x="-1" y="3158606"/>
            <a:chExt cx="3850548" cy="332401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4" r="5258"/>
            <a:stretch/>
          </p:blipFill>
          <p:spPr>
            <a:xfrm>
              <a:off x="0" y="3158606"/>
              <a:ext cx="3850547" cy="3322952"/>
            </a:xfrm>
            <a:prstGeom prst="rect">
              <a:avLst/>
            </a:prstGeom>
          </p:spPr>
        </p:pic>
        <p:cxnSp>
          <p:nvCxnSpPr>
            <p:cNvPr id="25" name="Connettore diritto 24"/>
            <p:cNvCxnSpPr/>
            <p:nvPr/>
          </p:nvCxnSpPr>
          <p:spPr>
            <a:xfrm flipV="1">
              <a:off x="0" y="3158606"/>
              <a:ext cx="3850547" cy="2117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 flipV="1">
              <a:off x="-1" y="6480500"/>
              <a:ext cx="3850547" cy="2117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2353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0"/>
            <a:ext cx="7628709" cy="6858000"/>
          </a:xfrm>
          <a:prstGeom prst="rect">
            <a:avLst/>
          </a:prstGeom>
        </p:spPr>
      </p:pic>
      <p:pic>
        <p:nvPicPr>
          <p:cNvPr id="7" name="pon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37"/>
                  <p14:fade in="1000" out="3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69040" y="3483772"/>
            <a:ext cx="4616129" cy="3374227"/>
          </a:xfrm>
          <a:prstGeom prst="rect">
            <a:avLst/>
          </a:prstGeom>
        </p:spPr>
      </p:pic>
      <p:pic>
        <p:nvPicPr>
          <p:cNvPr id="10" name="copi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11074" b="10818"/>
          <a:stretch/>
        </p:blipFill>
        <p:spPr>
          <a:xfrm>
            <a:off x="-11068" y="0"/>
            <a:ext cx="6101772" cy="3483773"/>
          </a:xfrm>
          <a:prstGeom prst="rect">
            <a:avLst/>
          </a:prstGeom>
        </p:spPr>
      </p:pic>
      <p:cxnSp>
        <p:nvCxnSpPr>
          <p:cNvPr id="13" name="Connettore diritto 12"/>
          <p:cNvCxnSpPr/>
          <p:nvPr/>
        </p:nvCxnSpPr>
        <p:spPr>
          <a:xfrm flipV="1">
            <a:off x="6090704" y="0"/>
            <a:ext cx="0" cy="6858001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>
            <a:off x="0" y="646671"/>
            <a:ext cx="9144000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6136954" y="2413337"/>
            <a:ext cx="2664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H. H. </a:t>
            </a:r>
            <a:r>
              <a:rPr lang="it-IT" sz="12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Holfeld</a:t>
            </a:r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, </a:t>
            </a:r>
          </a:p>
          <a:p>
            <a:r>
              <a:rPr lang="it-IT" sz="1200" dirty="0" err="1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Orff</a:t>
            </a:r>
            <a:r>
              <a:rPr lang="it-IT" sz="1200" dirty="0">
                <a:solidFill>
                  <a:schemeClr val="bg1">
                    <a:lumMod val="90000"/>
                  </a:schemeClr>
                </a:solidFill>
                <a:latin typeface="Brother Deluxe 1350 Font" panose="02000506000000020000" pitchFamily="2" charset="0"/>
              </a:rPr>
              <a:t>: Carmina Burana (1996)</a:t>
            </a:r>
          </a:p>
          <a:p>
            <a:r>
              <a:rPr lang="de-DE" sz="12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Chor und Sinfonieorchester </a:t>
            </a:r>
          </a:p>
          <a:p>
            <a:r>
              <a:rPr lang="de-DE" sz="12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des Mitteldeutschen Rundfunks</a:t>
            </a:r>
          </a:p>
          <a:p>
            <a:r>
              <a:rPr lang="de-DE" sz="1200" dirty="0">
                <a:solidFill>
                  <a:srgbClr val="666666"/>
                </a:solidFill>
                <a:latin typeface="Brother Deluxe 1350 Font" panose="02000506000000020000" pitchFamily="2" charset="0"/>
              </a:rPr>
              <a:t>D. Nazareth</a:t>
            </a:r>
            <a:endParaRPr lang="it-IT" sz="1200" dirty="0">
              <a:solidFill>
                <a:srgbClr val="666666"/>
              </a:solidFill>
              <a:latin typeface="Brother Deluxe 1350 Font" panose="0200050600000002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90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0087 0.4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0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3863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Tema di Office">
  <a:themeElements>
    <a:clrScheme name="Personalizzato 2">
      <a:dk1>
        <a:srgbClr val="FFFFFF"/>
      </a:dk1>
      <a:lt1>
        <a:srgbClr val="DFE3E5"/>
      </a:lt1>
      <a:dk2>
        <a:srgbClr val="FFFFFF"/>
      </a:dk2>
      <a:lt2>
        <a:srgbClr val="DFE3E5"/>
      </a:lt2>
      <a:accent1>
        <a:srgbClr val="B26B02"/>
      </a:accent1>
      <a:accent2>
        <a:srgbClr val="E43708"/>
      </a:accent2>
      <a:accent3>
        <a:srgbClr val="9C3520"/>
      </a:accent3>
      <a:accent4>
        <a:srgbClr val="62A39F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Personalizzato 4">
      <a:majorFont>
        <a:latin typeface="Copperplate Gothic Light"/>
        <a:ea typeface=""/>
        <a:cs typeface=""/>
      </a:majorFont>
      <a:minorFont>
        <a:latin typeface="Candara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1985</TotalTime>
  <Words>188</Words>
  <Application>Microsoft Office PowerPoint</Application>
  <PresentationFormat>Presentazione su schermo (4:3)</PresentationFormat>
  <Paragraphs>31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Brother Deluxe 1350 Font</vt:lpstr>
      <vt:lpstr>Candara</vt:lpstr>
      <vt:lpstr>Copperplate Gothic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Davide Daolmi</dc:creator>
  <cp:lastModifiedBy>Davide Daolmi</cp:lastModifiedBy>
  <cp:revision>122</cp:revision>
  <dcterms:created xsi:type="dcterms:W3CDTF">2016-11-15T18:09:42Z</dcterms:created>
  <dcterms:modified xsi:type="dcterms:W3CDTF">2020-02-12T16:39:35Z</dcterms:modified>
</cp:coreProperties>
</file>